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9" r:id="rId7"/>
    <p:sldId id="280" r:id="rId8"/>
    <p:sldId id="281" r:id="rId9"/>
    <p:sldId id="278" r:id="rId10"/>
    <p:sldId id="262" r:id="rId11"/>
    <p:sldId id="277" r:id="rId12"/>
    <p:sldId id="276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37E"/>
    <a:srgbClr val="B7C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84BC6C-B16A-2B43-B3EF-2FB568DD7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959" t="2686" r="22998"/>
          <a:stretch/>
        </p:blipFill>
        <p:spPr>
          <a:xfrm>
            <a:off x="-113211" y="-542919"/>
            <a:ext cx="12431485" cy="822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010" y="2605849"/>
            <a:ext cx="7766936" cy="1646302"/>
          </a:xfrm>
          <a:solidFill>
            <a:schemeClr val="bg1"/>
          </a:solidFill>
        </p:spPr>
        <p:txBody>
          <a:bodyPr anchor="b">
            <a:noAutofit/>
          </a:bodyPr>
          <a:lstStyle>
            <a:lvl1pPr algn="ctr">
              <a:defRPr sz="5400">
                <a:solidFill>
                  <a:srgbClr val="B7C2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010" y="4510951"/>
            <a:ext cx="7766936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E73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7C272"/>
              </a:buClr>
              <a:defRPr/>
            </a:lvl1pPr>
            <a:lvl2pPr>
              <a:buClr>
                <a:srgbClr val="B7C272"/>
              </a:buClr>
              <a:defRPr/>
            </a:lvl2pPr>
            <a:lvl3pPr>
              <a:buClr>
                <a:srgbClr val="B7C272"/>
              </a:buClr>
              <a:defRPr/>
            </a:lvl3pPr>
            <a:lvl4pPr>
              <a:buClr>
                <a:srgbClr val="B7C272"/>
              </a:buClr>
              <a:defRPr/>
            </a:lvl4pPr>
            <a:lvl5pPr>
              <a:buClr>
                <a:srgbClr val="B7C27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3AB4B5-5A43-5B4E-8D11-1AA77BE4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23494" r="23494" b="43879"/>
          <a:stretch/>
        </p:blipFill>
        <p:spPr>
          <a:xfrm>
            <a:off x="0" y="2103900"/>
            <a:ext cx="12192000" cy="47398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3F4ABC-C1C3-224C-BD37-E7539851A9D8}"/>
              </a:ext>
            </a:extLst>
          </p:cNvPr>
          <p:cNvSpPr/>
          <p:nvPr userDrawn="1"/>
        </p:nvSpPr>
        <p:spPr>
          <a:xfrm>
            <a:off x="10375596" y="5090059"/>
            <a:ext cx="1666400" cy="166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DB1554-B5DD-8F43-AA8D-C57A491D48F3}"/>
              </a:ext>
            </a:extLst>
          </p:cNvPr>
          <p:cNvSpPr/>
          <p:nvPr userDrawn="1"/>
        </p:nvSpPr>
        <p:spPr>
          <a:xfrm>
            <a:off x="677333" y="1473957"/>
            <a:ext cx="10837333" cy="488019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870FA2-2059-384E-B4D8-D1EB48B4F2D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519164" y="5428725"/>
            <a:ext cx="1467282" cy="9781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2" y="1503269"/>
            <a:ext cx="1072654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E737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B7C272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B7C272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B7C272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B7C272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B7C272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ium.fpmseta.org.za/Pages/Common/Navigate.aspx?NavTree=117&amp;NCID=2226&amp;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dingtalk.com/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het.gov.z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693" y="1188719"/>
            <a:ext cx="8902341" cy="2821578"/>
          </a:xfrm>
          <a:solidFill>
            <a:schemeClr val="bg1">
              <a:alpha val="86000"/>
            </a:schemeClr>
          </a:solidFill>
        </p:spPr>
        <p:txBody>
          <a:bodyPr anchor="t"/>
          <a:lstStyle/>
          <a:p>
            <a:r>
              <a:rPr lang="en-US" sz="4000" b="1" dirty="0">
                <a:solidFill>
                  <a:srgbClr val="4E737E"/>
                </a:solidFill>
              </a:rPr>
              <a:t>DG &amp; MG I</a:t>
            </a:r>
            <a:r>
              <a:rPr lang="en-US" sz="4000" b="1" dirty="0" smtClean="0">
                <a:solidFill>
                  <a:srgbClr val="4E737E"/>
                </a:solidFill>
              </a:rPr>
              <a:t>n Conversation </a:t>
            </a:r>
            <a:br>
              <a:rPr lang="en-US" sz="4000" b="1" dirty="0" smtClean="0">
                <a:solidFill>
                  <a:srgbClr val="4E737E"/>
                </a:solidFill>
              </a:rPr>
            </a:br>
            <a:r>
              <a:rPr lang="en-US" sz="4000" b="1" dirty="0" smtClean="0">
                <a:solidFill>
                  <a:srgbClr val="4E737E"/>
                </a:solidFill>
              </a:rPr>
              <a:t>With The </a:t>
            </a:r>
            <a:r>
              <a:rPr lang="en-US" sz="4000" b="1" dirty="0">
                <a:solidFill>
                  <a:srgbClr val="4E737E"/>
                </a:solidFill>
              </a:rPr>
              <a:t>CEO </a:t>
            </a:r>
            <a:r>
              <a:rPr lang="en-US" sz="4000" b="1" dirty="0" smtClean="0">
                <a:solidFill>
                  <a:srgbClr val="4E737E"/>
                </a:solidFill>
              </a:rPr>
              <a:t/>
            </a:r>
            <a:br>
              <a:rPr lang="en-US" sz="4000" b="1" dirty="0" smtClean="0">
                <a:solidFill>
                  <a:srgbClr val="4E737E"/>
                </a:solidFill>
              </a:rPr>
            </a:br>
            <a:r>
              <a:rPr lang="en-US" sz="4000" b="1" dirty="0" smtClean="0">
                <a:solidFill>
                  <a:srgbClr val="4E737E"/>
                </a:solidFill>
              </a:rPr>
              <a:t>&amp; </a:t>
            </a:r>
            <a:br>
              <a:rPr lang="en-US" sz="4000" b="1" dirty="0" smtClean="0">
                <a:solidFill>
                  <a:srgbClr val="4E737E"/>
                </a:solidFill>
              </a:rPr>
            </a:br>
            <a:r>
              <a:rPr lang="en-US" sz="4000" b="1" dirty="0" smtClean="0">
                <a:solidFill>
                  <a:srgbClr val="4E737E"/>
                </a:solidFill>
              </a:rPr>
              <a:t>Digitization </a:t>
            </a:r>
            <a:r>
              <a:rPr lang="en-US" sz="4000" b="1" dirty="0">
                <a:solidFill>
                  <a:srgbClr val="4E737E"/>
                </a:solidFill>
              </a:rPr>
              <a:t>Advisory Session </a:t>
            </a:r>
            <a:r>
              <a:rPr lang="en-US" sz="4400" b="1" dirty="0">
                <a:solidFill>
                  <a:srgbClr val="4E737E"/>
                </a:solidFill>
              </a:rPr>
              <a:t> </a:t>
            </a:r>
            <a:endParaRPr lang="en-US" sz="4000" dirty="0">
              <a:solidFill>
                <a:srgbClr val="4E7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45DD4-9AD1-9B48-9E3D-DAC86C62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737" y="5376895"/>
            <a:ext cx="1942485" cy="12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D003D2-D8F6-934E-917A-6AC0F712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6" b="5569"/>
          <a:stretch/>
        </p:blipFill>
        <p:spPr>
          <a:xfrm>
            <a:off x="0" y="-8468"/>
            <a:ext cx="12192000" cy="68664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B905DB-BDD6-4C46-A092-BCA88467FF43}"/>
              </a:ext>
            </a:extLst>
          </p:cNvPr>
          <p:cNvSpPr/>
          <p:nvPr/>
        </p:nvSpPr>
        <p:spPr>
          <a:xfrm>
            <a:off x="0" y="5972175"/>
            <a:ext cx="12192000" cy="885825"/>
          </a:xfrm>
          <a:prstGeom prst="rect">
            <a:avLst/>
          </a:prstGeom>
          <a:solidFill>
            <a:srgbClr val="4E7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CEE9B3-9F2E-D541-8E92-D63B7796F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</a:blip>
          <a:srcRect l="22409" t="39293" r="23214" b="46883"/>
          <a:stretch/>
        </p:blipFill>
        <p:spPr>
          <a:xfrm>
            <a:off x="-374238" y="5972175"/>
            <a:ext cx="12566238" cy="11732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1563B5-FCD5-ED44-A015-B4050007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2" y="6114299"/>
            <a:ext cx="8596668" cy="7521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 / ATR AND PIVOTAL ONLINE APPLICATION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7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4315-735C-46C9-AB88-A70855D2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59" y="170506"/>
            <a:ext cx="11247966" cy="10271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SYSTEM ACCESS LINK BELOW </a:t>
            </a: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://indicium.fpmseta.org.za/Pages/Common/Navigate.aspx?NavTree=117&amp;NCID=2226&amp;</a:t>
            </a:r>
            <a:r>
              <a:rPr lang="en-US" sz="2200" dirty="0"/>
              <a:t> 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A430A-8746-47E2-BD16-78255D42B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59" y="1047300"/>
            <a:ext cx="10483521" cy="5247861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Below are the Mandatory Grant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Guidelines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from the SETA Grant Regulations: 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SETAs must address skills that the sector has identified as being scarce and critical but must also support those identified as national priorities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This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initiative lies at the core of the National Development Plan (NDP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It is essential to emphasize the importance of the 20% grant for submitting Annexure 2 (of Grant Regulations) which is inclusive of WSP/ATR PIVOTAL Plan and PIVOTAL Training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terms of the SETA Grant Regulations, an application for Mandatory Grant must be submitted to SETAs by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April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each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Due to the Covid-19 lockdown, the Minister of Higher Education, Science and Technology issued a  gazette, extending the submission for mandatory grant applications to 31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July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2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A497-8583-45BD-8F36-39904280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4" y="200026"/>
            <a:ext cx="11586754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PROCESS FOLLOWED FOR THE WSP/ATR &amp; PIVOTAL APPROVAL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0B5A-BAB2-4B2A-8924-C0723B12C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08" y="1073060"/>
            <a:ext cx="10828866" cy="44002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WSP/ATR and Pivotal applications are submitted electronically through Indicium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Once stakeholders have submitted their documents online, they must upload the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following: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Signed minutes of the company discussions of the training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Banking details (cancelled cheque or Bank letter) it should not be older than 3 months from the date of submission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An authorization page signed by Labour and Employer for large/medium </a:t>
            </a: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organizations,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small organizations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it should be signed by the Company Owner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Our Regional Skills Planning Specialists evaluate the submissions electronically to ascertain that all set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criteria's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have been met, if the submission has no outstanding information it is recommended for approval and stakeholders receive an email notifying them of an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approval/query/rejection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6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27" y="446473"/>
            <a:ext cx="5970346" cy="5965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250" y="3872794"/>
            <a:ext cx="4389500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9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86" y="265917"/>
            <a:ext cx="7649100" cy="7374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E73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AND DISCLAIMER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86" y="1217349"/>
            <a:ext cx="9490963" cy="450991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Clr>
                <a:srgbClr val="B7C272"/>
              </a:buClr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various educational applications, solutions and resources that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help educators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learning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 and institution administrators to facilitate student learning and provide social care and interaction during the COVID-19 lockdown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</a:p>
          <a:p>
            <a:pPr algn="ctr">
              <a:lnSpc>
                <a:spcPct val="150000"/>
              </a:lnSpc>
              <a:buClr>
                <a:srgbClr val="B7C272"/>
              </a:buClr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Clr>
                <a:srgbClr val="B7C272"/>
              </a:buClr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 to note that solutions curated may be free for a duration and require some form of payment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FP&amp;M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SETA has no interest in any specific solution, however, recommends that stakeholders explore and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that respond to their operational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4E5C2-32D6-9441-972E-9E491874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703" y="0"/>
            <a:ext cx="2435448" cy="20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402" y="530888"/>
            <a:ext cx="5574890" cy="678426"/>
          </a:xfrm>
        </p:spPr>
        <p:txBody>
          <a:bodyPr/>
          <a:lstStyle/>
          <a:p>
            <a:r>
              <a:rPr lang="en-US" b="1" dirty="0">
                <a:solidFill>
                  <a:srgbClr val="4E73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402" y="1209314"/>
            <a:ext cx="8505856" cy="4722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4E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SOLUTIONS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4E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 LEARNING MANAGEMENT  SYSTEMS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4E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 / ATR AND PIVOTAL ONLINE APPLICATION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4E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AND MG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4E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(ORAM)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4E7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89FB-6D02-D74E-975C-A14641D7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E87BE7-3D5D-6048-B3E8-9958C0CC0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27" b="7060"/>
          <a:stretch/>
        </p:blipFill>
        <p:spPr>
          <a:xfrm>
            <a:off x="0" y="-38100"/>
            <a:ext cx="12192000" cy="69342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737EA3-8878-504C-9CA1-9BD22D1C3F0C}"/>
              </a:ext>
            </a:extLst>
          </p:cNvPr>
          <p:cNvSpPr/>
          <p:nvPr/>
        </p:nvSpPr>
        <p:spPr>
          <a:xfrm>
            <a:off x="0" y="5972175"/>
            <a:ext cx="12192000" cy="885825"/>
          </a:xfrm>
          <a:prstGeom prst="rect">
            <a:avLst/>
          </a:prstGeom>
          <a:solidFill>
            <a:srgbClr val="4E7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27773-5B8D-344A-8A4C-CBDADB341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</a:blip>
          <a:srcRect l="22409" t="39293" r="23214" b="46883"/>
          <a:stretch/>
        </p:blipFill>
        <p:spPr>
          <a:xfrm>
            <a:off x="-3147811" y="5972175"/>
            <a:ext cx="12566238" cy="117320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380838-8DA7-424A-831F-7993A2C7AF3F}"/>
              </a:ext>
            </a:extLst>
          </p:cNvPr>
          <p:cNvSpPr txBox="1">
            <a:spLocks/>
          </p:cNvSpPr>
          <p:nvPr/>
        </p:nvSpPr>
        <p:spPr>
          <a:xfrm>
            <a:off x="390232" y="6114299"/>
            <a:ext cx="8596668" cy="75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4E737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DIGITAL  SOLUTIONS</a:t>
            </a:r>
          </a:p>
        </p:txBody>
      </p:sp>
    </p:spTree>
    <p:extLst>
      <p:ext uri="{BB962C8B-B14F-4D97-AF65-F5344CB8AC3E}">
        <p14:creationId xmlns:p14="http://schemas.microsoft.com/office/powerpoint/2010/main" val="29487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208" y="623986"/>
            <a:ext cx="10767035" cy="563517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solutions and online remote learning is the new norm,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FP&amp;M SETA does not discourage face to face learning where COVID 19 regulations are fully complied with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 realized from traveling cost can be channeled to data cost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Learners should have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device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tool that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 to study or learn remotely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providers are encouraged to use cost effective and credible solutions for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resources or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should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e-learning friendly and accessible remotely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FP&amp;M SETA is conducting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verifications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learning programs completions where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B7C272"/>
              </a:buClr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B7C272"/>
              </a:buClr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B7C272"/>
              </a:buClr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B7C272"/>
              </a:buClr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B7C272"/>
              </a:buClr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>
              <a:buClr>
                <a:srgbClr val="B7C272"/>
              </a:buClr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AD0D64-B374-BD47-BCC9-EF56B826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19" y="160111"/>
            <a:ext cx="5607207" cy="56837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4E73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en-US" b="1" dirty="0">
                <a:solidFill>
                  <a:srgbClr val="4E73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D3799-CD3B-C14B-B46F-5B6512E49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27" r="9895"/>
          <a:stretch/>
        </p:blipFill>
        <p:spPr>
          <a:xfrm>
            <a:off x="9831771" y="0"/>
            <a:ext cx="2360229" cy="18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D003D2-D8F6-934E-917A-6AC0F712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6" b="5569"/>
          <a:stretch/>
        </p:blipFill>
        <p:spPr>
          <a:xfrm>
            <a:off x="0" y="-8468"/>
            <a:ext cx="12192000" cy="68664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B905DB-BDD6-4C46-A092-BCA88467FF43}"/>
              </a:ext>
            </a:extLst>
          </p:cNvPr>
          <p:cNvSpPr/>
          <p:nvPr/>
        </p:nvSpPr>
        <p:spPr>
          <a:xfrm>
            <a:off x="0" y="5972175"/>
            <a:ext cx="12192000" cy="885825"/>
          </a:xfrm>
          <a:prstGeom prst="rect">
            <a:avLst/>
          </a:prstGeom>
          <a:solidFill>
            <a:srgbClr val="4E7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CEE9B3-9F2E-D541-8E92-D63B7796F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</a:blip>
          <a:srcRect l="22409" t="39293" r="23214" b="46883"/>
          <a:stretch/>
        </p:blipFill>
        <p:spPr>
          <a:xfrm>
            <a:off x="-374238" y="5972175"/>
            <a:ext cx="12566238" cy="11732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1563B5-FCD5-ED44-A015-B4050007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2" y="6114299"/>
            <a:ext cx="8596668" cy="7521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 GRANT FUNDING 2020/2021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A497-8583-45BD-8F36-39904280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3841"/>
            <a:ext cx="7395512" cy="7881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 smtClean="0"/>
              <a:t>DG APPLICATIONS AND FUNDING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0B5A-BAB2-4B2A-8924-C0723B12C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9371"/>
            <a:ext cx="9563946" cy="4333966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DG window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closed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on the 21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June 2020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 Factors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 be taken into account in terms of awarding of projects: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Most projects that will be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approved will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 receive partial approval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Approval of projects will take place in a staggered manner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Project approval and funding is aligned to the revised and reduced Annual Performance Plan as approved by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DHET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583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A497-8583-45BD-8F36-39904280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6018"/>
            <a:ext cx="7042815" cy="660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DG IMPLEMENTATION 2020-2021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0B5A-BAB2-4B2A-8924-C0723B12C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80577"/>
            <a:ext cx="10726542" cy="587292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Skills Development Training Providers: are to take note of the following: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Contracts are to be implemented within one month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award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Monitoring of all projects will continue by the Legal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Skills Development Providers are expected to conduct quality training that is inline with legislative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Stakeholder are encouraged to always be ready for monitoring and evaluations, documentation to always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 available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SETA will not be providing or funding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personal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protective equipment (PPE)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521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69" y="220112"/>
            <a:ext cx="8596668" cy="508000"/>
          </a:xfrm>
        </p:spPr>
        <p:txBody>
          <a:bodyPr>
            <a:noAutofit/>
          </a:bodyPr>
          <a:lstStyle/>
          <a:p>
            <a:r>
              <a:rPr lang="en-ZA" sz="3200" b="1" dirty="0"/>
              <a:t>REOPENING OF INSTITUTIONS UNDER COVID-19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69" y="1001422"/>
            <a:ext cx="10504472" cy="5451629"/>
          </a:xfrm>
        </p:spPr>
        <p:txBody>
          <a:bodyPr>
            <a:noAutofit/>
          </a:bodyPr>
          <a:lstStyle/>
          <a:p>
            <a:pPr algn="just"/>
            <a:r>
              <a:rPr lang="en-ZA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ORAM (Online Registration of Assessors Moderators and SDP</a:t>
            </a:r>
            <a:r>
              <a:rPr lang="en-Z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n-Z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Z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n-Z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ZA" sz="2000" dirty="0">
                <a:latin typeface="Calibri" panose="020F0502020204030204" pitchFamily="34" charset="0"/>
                <a:cs typeface="Calibri" panose="020F0502020204030204" pitchFamily="34" charset="0"/>
              </a:rPr>
              <a:t>FP&amp;M SETA has since </a:t>
            </a:r>
            <a:r>
              <a:rPr lang="en-Z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been using </a:t>
            </a:r>
            <a:r>
              <a:rPr lang="en-ZA" sz="2000" dirty="0">
                <a:latin typeface="Calibri" panose="020F0502020204030204" pitchFamily="34" charset="0"/>
                <a:cs typeface="Calibri" panose="020F0502020204030204" pitchFamily="34" charset="0"/>
              </a:rPr>
              <a:t>the Online Registration of Assessors Moderators and SDP (ORAM</a:t>
            </a:r>
            <a:r>
              <a:rPr lang="en-Z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Z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n-Z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ZA" sz="2000" dirty="0">
                <a:latin typeface="Calibri" panose="020F0502020204030204" pitchFamily="34" charset="0"/>
                <a:cs typeface="Calibri" panose="020F0502020204030204" pitchFamily="34" charset="0"/>
              </a:rPr>
              <a:t>is the model that enables assessors, moderators and Skills Development Providers (SDPs) to apply for registrations and accreditations with </a:t>
            </a:r>
            <a:r>
              <a:rPr lang="en-Z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FP&amp;M SETA</a:t>
            </a:r>
            <a:endParaRPr lang="en-Z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n-Z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ZA" sz="2000" dirty="0">
                <a:latin typeface="Calibri" panose="020F0502020204030204" pitchFamily="34" charset="0"/>
                <a:cs typeface="Calibri" panose="020F0502020204030204" pitchFamily="34" charset="0"/>
              </a:rPr>
              <a:t>also </a:t>
            </a:r>
            <a:r>
              <a:rPr lang="en-Z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makes </a:t>
            </a:r>
            <a:r>
              <a:rPr lang="en-ZA" sz="2000" dirty="0">
                <a:latin typeface="Calibri" panose="020F0502020204030204" pitchFamily="34" charset="0"/>
                <a:cs typeface="Calibri" panose="020F0502020204030204" pitchFamily="34" charset="0"/>
              </a:rPr>
              <a:t>offsite provision for uploads of supporting </a:t>
            </a:r>
            <a:r>
              <a:rPr lang="en-Z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endParaRPr lang="en-Z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Skills Development Training Providers are encouraged where possible to explore online solutions for the implementation of their projects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Skills Development Training Providers continuing with contact learning must adhere to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health and safety guidelines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 SDPs accreditations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expiring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2020 will be extended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up to 31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March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DHET (2020)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directions for reopening of institution offering qualifications registered on the occupational qualifications sub-framework (OQSF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available online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://www.dhet.gov.za/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392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2334</TotalTime>
  <Words>787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Facet</vt:lpstr>
      <vt:lpstr>DG &amp; MG In Conversation  With The CEO  &amp;  Digitization Advisory Session  </vt:lpstr>
      <vt:lpstr>INTRODUCTION AND DISCLAIMER </vt:lpstr>
      <vt:lpstr>TABLE OF CONTENTS</vt:lpstr>
      <vt:lpstr>PowerPoint Presentation</vt:lpstr>
      <vt:lpstr>DIGITAL  SOLUTIONS</vt:lpstr>
      <vt:lpstr>DG GRANT FUNDING 2020/2021 </vt:lpstr>
      <vt:lpstr>DG APPLICATIONS AND FUNDING</vt:lpstr>
      <vt:lpstr>DG IMPLEMENTATION 2020-2021</vt:lpstr>
      <vt:lpstr>REOPENING OF INSTITUTIONS UNDER COVID-19  </vt:lpstr>
      <vt:lpstr>WSP / ATR AND PIVOTAL ONLINE APPLICATION </vt:lpstr>
      <vt:lpstr>SYSTEM ACCESS LINK BELOW https://indicium.fpmseta.org.za/Pages/Common/Navigate.aspx?NavTree=117&amp;NCID=2226&amp;  </vt:lpstr>
      <vt:lpstr>THE PROCESS FOLLOWED FOR THE WSP/ATR &amp; PIVOTAL APPROVAL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Learning Solutions for Educators during COVID-19</dc:title>
  <dc:creator>Bongani Masango</dc:creator>
  <cp:lastModifiedBy>Muwani Ntshavheni</cp:lastModifiedBy>
  <cp:revision>92</cp:revision>
  <dcterms:created xsi:type="dcterms:W3CDTF">2020-07-03T14:37:40Z</dcterms:created>
  <dcterms:modified xsi:type="dcterms:W3CDTF">2020-08-07T08:09:10Z</dcterms:modified>
</cp:coreProperties>
</file>